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60" r:id="rId3"/>
    <p:sldId id="275" r:id="rId4"/>
    <p:sldId id="259" r:id="rId5"/>
    <p:sldId id="258" r:id="rId6"/>
    <p:sldId id="262" r:id="rId7"/>
    <p:sldId id="276" r:id="rId8"/>
    <p:sldId id="264" r:id="rId9"/>
    <p:sldId id="286" r:id="rId10"/>
    <p:sldId id="287" r:id="rId11"/>
    <p:sldId id="289" r:id="rId12"/>
    <p:sldId id="291" r:id="rId13"/>
    <p:sldId id="266" r:id="rId14"/>
    <p:sldId id="290" r:id="rId15"/>
    <p:sldId id="271" r:id="rId16"/>
    <p:sldId id="277" r:id="rId17"/>
    <p:sldId id="278" r:id="rId18"/>
    <p:sldId id="280" r:id="rId19"/>
    <p:sldId id="281" r:id="rId20"/>
    <p:sldId id="288" r:id="rId21"/>
    <p:sldId id="282" r:id="rId22"/>
    <p:sldId id="292" r:id="rId23"/>
    <p:sldId id="285" r:id="rId24"/>
    <p:sldId id="283" r:id="rId25"/>
    <p:sldId id="284" r:id="rId26"/>
    <p:sldId id="293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06.08.2016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06.08.2016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06.08.2016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06.08.2016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06.08.2016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06.08.2016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06.08.2016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06.08.2016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nachalo4ka.ru/wp-content/uploads/2014/05/veselyie-rebyata-shablon-prevyu-1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476673"/>
            <a:ext cx="7772400" cy="2448271"/>
          </a:xfrm>
        </p:spPr>
        <p:txBody>
          <a:bodyPr>
            <a:noAutofit/>
          </a:bodyPr>
          <a:lstStyle/>
          <a:p>
            <a:pPr algn="ctr"/>
            <a:r>
              <a:rPr lang="ru-RU" sz="7200" dirty="0" smtClean="0">
                <a:solidFill>
                  <a:srgbClr val="7030A0"/>
                </a:solidFill>
              </a:rPr>
              <a:t>Творческая мастерская</a:t>
            </a:r>
          </a:p>
          <a:p>
            <a:pPr algn="ctr"/>
            <a:r>
              <a:rPr lang="ru-RU" sz="2800" dirty="0" smtClean="0">
                <a:solidFill>
                  <a:srgbClr val="7030A0"/>
                </a:solidFill>
              </a:rPr>
              <a:t>Средняя группа</a:t>
            </a:r>
            <a:endParaRPr lang="ru-RU" sz="2800" dirty="0">
              <a:solidFill>
                <a:srgbClr val="7030A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3645025"/>
            <a:ext cx="3418656" cy="1152127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cap="none" spc="50" dirty="0" smtClean="0">
                <a:ln w="11430"/>
                <a:solidFill>
                  <a:schemeClr val="accent2">
                    <a:lumMod val="50000"/>
                  </a:schemeClr>
                </a:solidFill>
                <a:effectLst/>
              </a:rPr>
              <a:t>Воспитатели: Маштакова М.Н.</a:t>
            </a:r>
            <a:endParaRPr lang="ru-RU" sz="2400" cap="none" spc="50" dirty="0">
              <a:ln w="11430"/>
              <a:solidFill>
                <a:schemeClr val="accent2">
                  <a:lumMod val="50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маша\AppData\Local\Microsoft\Windows\Temporary Internet Files\Content.Word\IMG_477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маша\AppData\Local\Microsoft\Windows\Temporary Internet Files\Content.Word\IMG_477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8748464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7030A0"/>
                </a:solidFill>
              </a:rPr>
              <a:t>Материал: паутинка(цветочная упаковка), клей, пластилин, </a:t>
            </a:r>
            <a:r>
              <a:rPr lang="ru-RU" sz="2400" dirty="0" err="1" smtClean="0">
                <a:solidFill>
                  <a:srgbClr val="7030A0"/>
                </a:solidFill>
              </a:rPr>
              <a:t>пенопласт,веточки</a:t>
            </a:r>
            <a:r>
              <a:rPr lang="ru-RU" sz="2400" dirty="0" smtClean="0">
                <a:solidFill>
                  <a:srgbClr val="7030A0"/>
                </a:solidFill>
              </a:rPr>
              <a:t> от винограда, камушки.</a:t>
            </a: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3" name="Рисунок 2" descr="C:\Users\маша\AppData\Local\Microsoft\Windows\Temporary Internet Files\Content.Word\IMG_476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96752"/>
            <a:ext cx="8352928" cy="5661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7030A0"/>
                </a:solidFill>
              </a:rPr>
              <a:t>Материал: </a:t>
            </a:r>
            <a:r>
              <a:rPr lang="ru-RU" sz="2400" dirty="0" err="1" smtClean="0">
                <a:solidFill>
                  <a:srgbClr val="7030A0"/>
                </a:solidFill>
              </a:rPr>
              <a:t>каотон</a:t>
            </a:r>
            <a:r>
              <a:rPr lang="ru-RU" sz="2400" dirty="0" smtClean="0">
                <a:solidFill>
                  <a:srgbClr val="7030A0"/>
                </a:solidFill>
              </a:rPr>
              <a:t>, </a:t>
            </a:r>
            <a:r>
              <a:rPr lang="ru-RU" sz="2400" dirty="0" err="1" smtClean="0">
                <a:solidFill>
                  <a:srgbClr val="7030A0"/>
                </a:solidFill>
              </a:rPr>
              <a:t>цв</a:t>
            </a:r>
            <a:r>
              <a:rPr lang="ru-RU" sz="2400" dirty="0" smtClean="0">
                <a:solidFill>
                  <a:srgbClr val="7030A0"/>
                </a:solidFill>
              </a:rPr>
              <a:t>. бумага, </a:t>
            </a:r>
            <a:r>
              <a:rPr lang="ru-RU" sz="2400" dirty="0" err="1" smtClean="0">
                <a:solidFill>
                  <a:srgbClr val="7030A0"/>
                </a:solidFill>
              </a:rPr>
              <a:t>клей,пробки</a:t>
            </a:r>
            <a:r>
              <a:rPr lang="ru-RU" sz="2400" dirty="0" smtClean="0">
                <a:solidFill>
                  <a:srgbClr val="7030A0"/>
                </a:solidFill>
              </a:rPr>
              <a:t>, салфетки, игрушка.</a:t>
            </a: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4" name="Рисунок 3" descr="C:\Users\маша\AppData\Local\Microsoft\Windows\Temporary Internet Files\Content.Word\IMG_478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68760"/>
            <a:ext cx="7848872" cy="5589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7030A0"/>
                </a:solidFill>
              </a:rPr>
              <a:t>Материал: картон, клей, соль, краски.</a:t>
            </a: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3" name="Рисунок 2" descr="C:\Users\маша\AppData\Local\Microsoft\Windows\Temporary Internet Files\Content.Word\IMG_477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8496944" cy="5805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7030A0"/>
                </a:solidFill>
              </a:rPr>
              <a:t>Материал: салфетки, диски, картон, клей.</a:t>
            </a: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4" name="Рисунок 3" descr="C:\Users\маша\AppData\Local\Microsoft\Windows\Temporary Internet Files\Content.Word\IMG_478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08720"/>
            <a:ext cx="7992888" cy="5733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маша\AppData\Local\Microsoft\Windows\Temporary Internet Files\Content.Word\IMG_482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маша\AppData\Local\Microsoft\Windows\Temporary Internet Files\Content.Word\IMG_481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маша\AppData\Local\Microsoft\Windows\Temporary Internet Files\Content.Word\IMG_478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691802" y="1595932"/>
            <a:ext cx="6311052" cy="3784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C:\Users\маша\AppData\Local\Microsoft\Windows\Temporary Internet Files\Content.Word\IMG_479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487890" y="1512714"/>
            <a:ext cx="6383062" cy="392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edsovet.su/_ld/377/0481966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маша\AppData\Local\Microsoft\Windows\Temporary Internet Files\Content.Word\IMG_480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407749" y="1521061"/>
            <a:ext cx="6572272" cy="4101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pedsovet.su/_ld/377/0212301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64904"/>
            <a:ext cx="8229600" cy="3672408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latin typeface="Book Antiqua" pitchFamily="18" charset="0"/>
                <a:ea typeface="Batang" pitchFamily="18" charset="-127"/>
              </a:rPr>
              <a:t>Всегда найдется дело для умелых рук,</a:t>
            </a:r>
            <a:br>
              <a:rPr lang="ru-RU" sz="2700" b="1" dirty="0">
                <a:latin typeface="Book Antiqua" pitchFamily="18" charset="0"/>
                <a:ea typeface="Batang" pitchFamily="18" charset="-127"/>
              </a:rPr>
            </a:br>
            <a:r>
              <a:rPr lang="ru-RU" sz="2700" b="1" dirty="0">
                <a:latin typeface="Book Antiqua" pitchFamily="18" charset="0"/>
                <a:ea typeface="Batang" pitchFamily="18" charset="-127"/>
              </a:rPr>
              <a:t>                                                                     </a:t>
            </a:r>
            <a:r>
              <a:rPr lang="ru-RU" sz="2700" b="1" dirty="0" smtClean="0">
                <a:latin typeface="Book Antiqua" pitchFamily="18" charset="0"/>
                <a:ea typeface="Batang" pitchFamily="18" charset="-127"/>
              </a:rPr>
              <a:t>                                        Если </a:t>
            </a:r>
            <a:r>
              <a:rPr lang="ru-RU" sz="2700" b="1" dirty="0">
                <a:latin typeface="Book Antiqua" pitchFamily="18" charset="0"/>
                <a:ea typeface="Batang" pitchFamily="18" charset="-127"/>
              </a:rPr>
              <a:t>хорошенько поглядеть вокруг...</a:t>
            </a:r>
            <a:br>
              <a:rPr lang="ru-RU" sz="2700" b="1" dirty="0">
                <a:latin typeface="Book Antiqua" pitchFamily="18" charset="0"/>
                <a:ea typeface="Batang" pitchFamily="18" charset="-127"/>
              </a:rPr>
            </a:br>
            <a:r>
              <a:rPr lang="ru-RU" sz="2700" b="1" dirty="0">
                <a:latin typeface="Book Antiqua" pitchFamily="18" charset="0"/>
                <a:ea typeface="Batang" pitchFamily="18" charset="-127"/>
              </a:rPr>
              <a:t>                                                                      </a:t>
            </a:r>
            <a:r>
              <a:rPr lang="ru-RU" sz="2700" b="1" dirty="0" smtClean="0">
                <a:latin typeface="Book Antiqua" pitchFamily="18" charset="0"/>
                <a:ea typeface="Batang" pitchFamily="18" charset="-127"/>
              </a:rPr>
              <a:t>                                          А </a:t>
            </a:r>
            <a:r>
              <a:rPr lang="ru-RU" sz="2700" b="1" dirty="0">
                <a:latin typeface="Book Antiqua" pitchFamily="18" charset="0"/>
                <a:ea typeface="Batang" pitchFamily="18" charset="-127"/>
              </a:rPr>
              <a:t>тот, кто дела не найдет,</a:t>
            </a:r>
            <a:br>
              <a:rPr lang="ru-RU" sz="2700" b="1" dirty="0">
                <a:latin typeface="Book Antiqua" pitchFamily="18" charset="0"/>
                <a:ea typeface="Batang" pitchFamily="18" charset="-127"/>
              </a:rPr>
            </a:br>
            <a:r>
              <a:rPr lang="ru-RU" sz="2700" b="1" dirty="0">
                <a:latin typeface="Book Antiqua" pitchFamily="18" charset="0"/>
                <a:ea typeface="Batang" pitchFamily="18" charset="-127"/>
              </a:rPr>
              <a:t>                                                                     </a:t>
            </a:r>
            <a:r>
              <a:rPr lang="ru-RU" sz="2700" b="1" dirty="0" smtClean="0">
                <a:latin typeface="Book Antiqua" pitchFamily="18" charset="0"/>
                <a:ea typeface="Batang" pitchFamily="18" charset="-127"/>
              </a:rPr>
              <a:t>                           </a:t>
            </a:r>
            <a:r>
              <a:rPr lang="ru-RU" sz="2700" b="1" dirty="0">
                <a:latin typeface="Book Antiqua" pitchFamily="18" charset="0"/>
                <a:ea typeface="Batang" pitchFamily="18" charset="-127"/>
              </a:rPr>
              <a:t>Пусть скучает целый год.</a:t>
            </a:r>
            <a:br>
              <a:rPr lang="ru-RU" sz="2700" b="1" dirty="0">
                <a:latin typeface="Book Antiqua" pitchFamily="18" charset="0"/>
                <a:ea typeface="Batang" pitchFamily="18" charset="-127"/>
              </a:rPr>
            </a:br>
            <a:r>
              <a:rPr lang="ru-RU" sz="2700" b="1" dirty="0">
                <a:latin typeface="Book Antiqua" pitchFamily="18" charset="0"/>
                <a:ea typeface="Batang" pitchFamily="18" charset="-127"/>
              </a:rPr>
              <a:t>                        </a:t>
            </a:r>
            <a:r>
              <a:rPr lang="ru-RU" sz="2700" b="1" dirty="0" smtClean="0">
                <a:latin typeface="Book Antiqua" pitchFamily="18" charset="0"/>
                <a:ea typeface="Batang" pitchFamily="18" charset="-127"/>
              </a:rPr>
              <a:t>                                                                             </a:t>
            </a:r>
            <a:r>
              <a:rPr lang="ru-RU" sz="2700" dirty="0" smtClean="0">
                <a:latin typeface="Book Antiqua" pitchFamily="18" charset="0"/>
                <a:ea typeface="Batang" pitchFamily="18" charset="-127"/>
              </a:rPr>
              <a:t>М. </a:t>
            </a:r>
            <a:r>
              <a:rPr lang="ru-RU" sz="2700" dirty="0" err="1" smtClean="0">
                <a:latin typeface="Book Antiqua" pitchFamily="18" charset="0"/>
                <a:ea typeface="Batang" pitchFamily="18" charset="-127"/>
              </a:rPr>
              <a:t>Ивенсен</a:t>
            </a:r>
            <a:r>
              <a:rPr lang="ru-RU" dirty="0">
                <a:latin typeface="Book Antiqua" pitchFamily="18" charset="0"/>
                <a:ea typeface="Batang" pitchFamily="18" charset="-127"/>
              </a:rPr>
              <a:t/>
            </a:r>
            <a:br>
              <a:rPr lang="ru-RU" dirty="0">
                <a:latin typeface="Book Antiqua" pitchFamily="18" charset="0"/>
                <a:ea typeface="Batang" pitchFamily="18" charset="-127"/>
              </a:rPr>
            </a:br>
            <a:endParaRPr lang="ru-RU" dirty="0">
              <a:latin typeface="Book Antiqua" pitchFamily="18" charset="0"/>
              <a:ea typeface="Batang" pitchFamily="18" charset="-127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маша\AppData\Local\Microsoft\Windows\Temporary Internet Files\Content.Word\IMG_481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маша\AppData\Local\Microsoft\Windows\Temporary Internet Files\Content.Word\IMG_479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маша\AppData\Local\Microsoft\Windows\Temporary Internet Files\Content.Word\IMG_482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маша\AppData\Local\Microsoft\Windows\Temporary Internet Files\Content.Word\IMG_48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маша\AppData\Local\Microsoft\Windows\Temporary Internet Files\Content.Word\IMG_480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маша\AppData\Local\Microsoft\Windows\Temporary Internet Files\Content.Word\IMG_48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0"/>
            <a:ext cx="9324528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nachalo4ka.ru/wp-content/uploads/2014/05/veselyie-rebyata-shablon-prevyu-4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84784"/>
            <a:ext cx="8229600" cy="1944216"/>
          </a:xfrm>
        </p:spPr>
        <p:txBody>
          <a:bodyPr>
            <a:prstTxWarp prst="textTriangle">
              <a:avLst/>
            </a:prstTxWarp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внимание!</a:t>
            </a:r>
            <a:endParaRPr lang="ru-RU" sz="8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маша\AppData\Local\Microsoft\Windows\Temporary Internet Files\Content.Word\IMG_481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pedsovet.su/_ld/377/0212301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348880"/>
            <a:ext cx="8229600" cy="3888432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Book Antiqua" pitchFamily="18" charset="0"/>
              </a:rPr>
              <a:t>Цель:</a:t>
            </a:r>
            <a:br>
              <a:rPr lang="ru-RU" dirty="0">
                <a:latin typeface="Book Antiqua" pitchFamily="18" charset="0"/>
              </a:rPr>
            </a:br>
            <a:r>
              <a:rPr lang="ru-RU" dirty="0">
                <a:latin typeface="Book Antiqua" pitchFamily="18" charset="0"/>
              </a:rPr>
              <a:t>«Использование природного и бросового материала в развитии конструктивных и творческих способностей детей»</a:t>
            </a:r>
            <a:br>
              <a:rPr lang="ru-RU" dirty="0">
                <a:latin typeface="Book Antiqua" pitchFamily="18" charset="0"/>
              </a:rPr>
            </a:br>
            <a:endParaRPr lang="ru-RU" dirty="0">
              <a:latin typeface="Book Antiqua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pedsovet.su/_ld/377/0212301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6792"/>
            <a:ext cx="8229600" cy="5301208"/>
          </a:xfrm>
        </p:spPr>
        <p:txBody>
          <a:bodyPr>
            <a:normAutofit/>
          </a:bodyPr>
          <a:lstStyle/>
          <a:p>
            <a:pPr algn="l"/>
            <a:r>
              <a:rPr lang="ru-RU" sz="1400" b="1" dirty="0">
                <a:solidFill>
                  <a:schemeClr val="tx1"/>
                </a:solidFill>
                <a:effectLst/>
                <a:latin typeface="Book Antiqua" pitchFamily="18" charset="0"/>
              </a:rPr>
              <a:t>Задачи:</a:t>
            </a:r>
            <a:r>
              <a:rPr lang="ru-RU" sz="1400" dirty="0">
                <a:solidFill>
                  <a:schemeClr val="tx1"/>
                </a:solidFill>
                <a:effectLst/>
                <a:latin typeface="Book Antiqua" pitchFamily="18" charset="0"/>
              </a:rPr>
              <a:t/>
            </a:r>
            <a:br>
              <a:rPr lang="ru-RU" sz="1400" dirty="0">
                <a:solidFill>
                  <a:schemeClr val="tx1"/>
                </a:solidFill>
                <a:effectLst/>
                <a:latin typeface="Book Antiqua" pitchFamily="18" charset="0"/>
              </a:rPr>
            </a:br>
            <a:r>
              <a:rPr lang="ru-RU" sz="1400" dirty="0">
                <a:solidFill>
                  <a:schemeClr val="tx1"/>
                </a:solidFill>
                <a:effectLst/>
                <a:latin typeface="Book Antiqua" pitchFamily="18" charset="0"/>
              </a:rPr>
              <a:t>1.Способствовать формированию у дошкольников познавательной и исследовательской активности, стремления к умственной деятельности.</a:t>
            </a:r>
            <a:br>
              <a:rPr lang="ru-RU" sz="1400" dirty="0">
                <a:solidFill>
                  <a:schemeClr val="tx1"/>
                </a:solidFill>
                <a:effectLst/>
                <a:latin typeface="Book Antiqua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effectLst/>
                <a:latin typeface="Book Antiqua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effectLst/>
                <a:latin typeface="Book Antiqua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effectLst/>
                <a:latin typeface="Book Antiqua" pitchFamily="18" charset="0"/>
              </a:rPr>
              <a:t>2.Учить </a:t>
            </a:r>
            <a:r>
              <a:rPr lang="ru-RU" sz="1400" dirty="0">
                <a:solidFill>
                  <a:schemeClr val="tx1"/>
                </a:solidFill>
                <a:effectLst/>
                <a:latin typeface="Book Antiqua" pitchFamily="18" charset="0"/>
              </a:rPr>
              <a:t>детей способам создания поделок из 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Book Antiqua" pitchFamily="18" charset="0"/>
              </a:rPr>
              <a:t>бросового </a:t>
            </a:r>
            <a:r>
              <a:rPr lang="ru-RU" sz="1400" dirty="0">
                <a:solidFill>
                  <a:schemeClr val="tx1"/>
                </a:solidFill>
                <a:effectLst/>
                <a:latin typeface="Book Antiqua" pitchFamily="18" charset="0"/>
              </a:rPr>
              <a:t>материала:</a:t>
            </a:r>
            <a:br>
              <a:rPr lang="ru-RU" sz="1400" dirty="0">
                <a:solidFill>
                  <a:schemeClr val="tx1"/>
                </a:solidFill>
                <a:effectLst/>
                <a:latin typeface="Book Antiqua" pitchFamily="18" charset="0"/>
              </a:rPr>
            </a:br>
            <a:r>
              <a:rPr lang="ru-RU" sz="1400" dirty="0">
                <a:solidFill>
                  <a:schemeClr val="tx1"/>
                </a:solidFill>
                <a:effectLst/>
                <a:latin typeface="Book Antiqua" pitchFamily="18" charset="0"/>
              </a:rPr>
              <a:t>- планировать изготовление поделки, эстетически оформлять изготавливать,</a:t>
            </a:r>
            <a:br>
              <a:rPr lang="ru-RU" sz="1400" dirty="0">
                <a:solidFill>
                  <a:schemeClr val="tx1"/>
                </a:solidFill>
                <a:effectLst/>
                <a:latin typeface="Book Antiqua" pitchFamily="18" charset="0"/>
              </a:rPr>
            </a:br>
            <a:r>
              <a:rPr lang="ru-RU" sz="1400" dirty="0">
                <a:solidFill>
                  <a:schemeClr val="tx1"/>
                </a:solidFill>
                <a:effectLst/>
                <a:latin typeface="Book Antiqua" pitchFamily="18" charset="0"/>
              </a:rPr>
              <a:t>-отбирать необходимый материал и инструмент</a:t>
            </a:r>
            <a:br>
              <a:rPr lang="ru-RU" sz="1400" dirty="0">
                <a:solidFill>
                  <a:schemeClr val="tx1"/>
                </a:solidFill>
                <a:effectLst/>
                <a:latin typeface="Book Antiqua" pitchFamily="18" charset="0"/>
              </a:rPr>
            </a:br>
            <a:r>
              <a:rPr lang="ru-RU" sz="1400" dirty="0">
                <a:solidFill>
                  <a:schemeClr val="tx1"/>
                </a:solidFill>
                <a:effectLst/>
                <a:latin typeface="Book Antiqua" pitchFamily="18" charset="0"/>
              </a:rPr>
              <a:t>-обучать системе специальных навыков и умений по созданию поделок</a:t>
            </a:r>
            <a:br>
              <a:rPr lang="ru-RU" sz="1400" dirty="0">
                <a:solidFill>
                  <a:schemeClr val="tx1"/>
                </a:solidFill>
                <a:effectLst/>
                <a:latin typeface="Book Antiqua" pitchFamily="18" charset="0"/>
              </a:rPr>
            </a:br>
            <a:r>
              <a:rPr lang="ru-RU" sz="1400" dirty="0">
                <a:solidFill>
                  <a:schemeClr val="tx1"/>
                </a:solidFill>
                <a:effectLst/>
                <a:latin typeface="Book Antiqua" pitchFamily="18" charset="0"/>
              </a:rPr>
              <a:t>-эстетически оформлять, составлять композицию</a:t>
            </a:r>
            <a:br>
              <a:rPr lang="ru-RU" sz="1400" dirty="0">
                <a:solidFill>
                  <a:schemeClr val="tx1"/>
                </a:solidFill>
                <a:effectLst/>
                <a:latin typeface="Book Antiqua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effectLst/>
                <a:latin typeface="Book Antiqua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effectLst/>
                <a:latin typeface="Book Antiqua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effectLst/>
                <a:latin typeface="Book Antiqua" pitchFamily="18" charset="0"/>
              </a:rPr>
              <a:t>3.Способствовать </a:t>
            </a:r>
            <a:r>
              <a:rPr lang="ru-RU" sz="1400" dirty="0">
                <a:solidFill>
                  <a:schemeClr val="tx1"/>
                </a:solidFill>
                <a:effectLst/>
                <a:latin typeface="Book Antiqua" pitchFamily="18" charset="0"/>
              </a:rPr>
              <a:t>развитию самостоятельности и творчества</a:t>
            </a:r>
            <a:br>
              <a:rPr lang="ru-RU" sz="1400" dirty="0">
                <a:solidFill>
                  <a:schemeClr val="tx1"/>
                </a:solidFill>
                <a:effectLst/>
                <a:latin typeface="Book Antiqua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effectLst/>
                <a:latin typeface="Book Antiqua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effectLst/>
                <a:latin typeface="Book Antiqua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effectLst/>
                <a:latin typeface="Book Antiqua" pitchFamily="18" charset="0"/>
              </a:rPr>
              <a:t>4.Способствовать </a:t>
            </a:r>
            <a:r>
              <a:rPr lang="ru-RU" sz="1400" dirty="0">
                <a:solidFill>
                  <a:schemeClr val="tx1"/>
                </a:solidFill>
                <a:effectLst/>
                <a:latin typeface="Book Antiqua" pitchFamily="18" charset="0"/>
              </a:rPr>
              <a:t>повышению педагогической компетентности родителей через организацию обучающих семинаров-практикумов и совместной деятельности детей, и взрослых.</a:t>
            </a:r>
            <a:r>
              <a:rPr lang="ru-RU" sz="1400" dirty="0">
                <a:solidFill>
                  <a:schemeClr val="tx1"/>
                </a:solidFill>
                <a:effectLst/>
              </a:rPr>
              <a:t/>
            </a:r>
            <a:br>
              <a:rPr lang="ru-RU" sz="1400" dirty="0">
                <a:solidFill>
                  <a:schemeClr val="tx1"/>
                </a:solidFill>
                <a:effectLst/>
              </a:rPr>
            </a:br>
            <a:endParaRPr lang="ru-RU" sz="1400" dirty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rgbClr val="7030A0"/>
                </a:solidFill>
                <a:effectLst/>
              </a:rPr>
              <a:t>Материал: </a:t>
            </a:r>
            <a:r>
              <a:rPr lang="ru-RU" sz="3200" dirty="0" err="1" smtClean="0">
                <a:solidFill>
                  <a:srgbClr val="7030A0"/>
                </a:solidFill>
                <a:effectLst/>
              </a:rPr>
              <a:t>коктельные</a:t>
            </a:r>
            <a:r>
              <a:rPr lang="ru-RU" sz="3200" dirty="0" smtClean="0">
                <a:solidFill>
                  <a:srgbClr val="7030A0"/>
                </a:solidFill>
                <a:effectLst/>
              </a:rPr>
              <a:t> трубочки, бусины, нить.</a:t>
            </a:r>
            <a:endParaRPr lang="ru-RU" sz="3200" dirty="0">
              <a:solidFill>
                <a:srgbClr val="7030A0"/>
              </a:solidFill>
              <a:effectLst/>
            </a:endParaRPr>
          </a:p>
        </p:txBody>
      </p:sp>
      <p:pic>
        <p:nvPicPr>
          <p:cNvPr id="4" name="Рисунок 3" descr="C:\Users\маша\AppData\Local\Microsoft\Windows\Temporary Internet Files\Content.Word\20151126_10260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1268757"/>
            <a:ext cx="9144000" cy="5589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маша\AppData\Local\Microsoft\Windows\Temporary Internet Files\Content.Word\IMG_476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7030A0"/>
                </a:solidFill>
              </a:rPr>
              <a:t>Материал: ткань (зеленая , красная) , упаковка от киндер сюрприза, ленточки.</a:t>
            </a: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4" name="Рисунок 3" descr="C:\Users\маша\AppData\Local\Microsoft\Windows\Temporary Internet Files\Content.Word\IMG_478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52736"/>
            <a:ext cx="7956377" cy="561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400" dirty="0" err="1" smtClean="0">
                <a:solidFill>
                  <a:srgbClr val="7030A0"/>
                </a:solidFill>
              </a:rPr>
              <a:t>Материалы:клей</a:t>
            </a:r>
            <a:r>
              <a:rPr lang="ru-RU" sz="2400" dirty="0" smtClean="0">
                <a:solidFill>
                  <a:srgbClr val="7030A0"/>
                </a:solidFill>
              </a:rPr>
              <a:t>, картон, манная крупа, краски.</a:t>
            </a: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3" name="Рисунок 2" descr="C:\Users\маша\AppData\Local\Microsoft\Windows\Temporary Internet Files\Content.Word\IMG_476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3"/>
            <a:ext cx="8676455" cy="6021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101</TotalTime>
  <Words>107</Words>
  <Application>Microsoft Office PowerPoint</Application>
  <PresentationFormat>Экран (4:3)</PresentationFormat>
  <Paragraphs>14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Трек</vt:lpstr>
      <vt:lpstr>Воспитатели: Маштакова М.Н.</vt:lpstr>
      <vt:lpstr>Всегда найдется дело для умелых рук,                                                                                                              Если хорошенько поглядеть вокруг...                                                                                                                 А тот, кто дела не найдет,                                                                                                 Пусть скучает целый год.                                                                                                      М. Ивенсен </vt:lpstr>
      <vt:lpstr>Слайд 3</vt:lpstr>
      <vt:lpstr>Цель: «Использование природного и бросового материала в развитии конструктивных и творческих способностей детей» </vt:lpstr>
      <vt:lpstr>Задачи: 1.Способствовать формированию у дошкольников познавательной и исследовательской активности, стремления к умственной деятельности.  2.Учить детей способам создания поделок из бросового материала: - планировать изготовление поделки, эстетически оформлять изготавливать, -отбирать необходимый материал и инструмент -обучать системе специальных навыков и умений по созданию поделок -эстетически оформлять, составлять композицию  3.Способствовать развитию самостоятельности и творчества  4.Способствовать повышению педагогической компетентности родителей через организацию обучающих семинаров-практикумов и совместной деятельности детей, и взрослых. </vt:lpstr>
      <vt:lpstr>Материал: коктельные трубочки, бусины, нить.</vt:lpstr>
      <vt:lpstr>Слайд 7</vt:lpstr>
      <vt:lpstr>Материал: ткань (зеленая , красная) , упаковка от киндер сюрприза, ленточки.</vt:lpstr>
      <vt:lpstr>Материалы:клей, картон, манная крупа, краски.</vt:lpstr>
      <vt:lpstr>Слайд 10</vt:lpstr>
      <vt:lpstr>Слайд 11</vt:lpstr>
      <vt:lpstr>Материал: паутинка(цветочная упаковка), клей, пластилин, пенопласт,веточки от винограда, камушки.</vt:lpstr>
      <vt:lpstr>Материал: каотон, цв. бумага, клей,пробки, салфетки, игрушка.</vt:lpstr>
      <vt:lpstr>Материал: картон, клей, соль, краски.</vt:lpstr>
      <vt:lpstr>Материал: салфетки, диски, картон, клей.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Воспитатели: Маштакова М.Н. Кемайкина Л.В.</dc:title>
  <dc:creator>маша</dc:creator>
  <cp:lastModifiedBy>1</cp:lastModifiedBy>
  <cp:revision>15</cp:revision>
  <dcterms:created xsi:type="dcterms:W3CDTF">2015-12-09T18:17:53Z</dcterms:created>
  <dcterms:modified xsi:type="dcterms:W3CDTF">2016-08-06T14:09:54Z</dcterms:modified>
</cp:coreProperties>
</file>